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05" r:id="rId3"/>
    <p:sldMasterId id="2147483709" r:id="rId4"/>
    <p:sldMasterId id="2147483711" r:id="rId5"/>
    <p:sldMasterId id="2147483713" r:id="rId6"/>
    <p:sldMasterId id="2147483715" r:id="rId7"/>
    <p:sldMasterId id="2147483717" r:id="rId8"/>
  </p:sldMasterIdLst>
  <p:notesMasterIdLst>
    <p:notesMasterId r:id="rId31"/>
  </p:notesMasterIdLst>
  <p:handoutMasterIdLst>
    <p:handoutMasterId r:id="rId32"/>
  </p:handoutMasterIdLst>
  <p:sldIdLst>
    <p:sldId id="779" r:id="rId9"/>
    <p:sldId id="870" r:id="rId10"/>
    <p:sldId id="869" r:id="rId11"/>
    <p:sldId id="801" r:id="rId12"/>
    <p:sldId id="857" r:id="rId13"/>
    <p:sldId id="768" r:id="rId14"/>
    <p:sldId id="871" r:id="rId15"/>
    <p:sldId id="795" r:id="rId16"/>
    <p:sldId id="855" r:id="rId17"/>
    <p:sldId id="856" r:id="rId18"/>
    <p:sldId id="812" r:id="rId19"/>
    <p:sldId id="872" r:id="rId20"/>
    <p:sldId id="851" r:id="rId21"/>
    <p:sldId id="852" r:id="rId22"/>
    <p:sldId id="868" r:id="rId23"/>
    <p:sldId id="867" r:id="rId24"/>
    <p:sldId id="866" r:id="rId25"/>
    <p:sldId id="865" r:id="rId26"/>
    <p:sldId id="850" r:id="rId27"/>
    <p:sldId id="847" r:id="rId28"/>
    <p:sldId id="676" r:id="rId29"/>
    <p:sldId id="873" r:id="rId30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00FF00"/>
    <a:srgbClr val="FFCCCC"/>
    <a:srgbClr val="99CCFF"/>
    <a:srgbClr val="FF3737"/>
    <a:srgbClr val="FF4F4F"/>
    <a:srgbClr val="FE7854"/>
    <a:srgbClr val="DE0000"/>
    <a:srgbClr val="FF2525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98408" autoAdjust="0"/>
  </p:normalViewPr>
  <p:slideViewPr>
    <p:cSldViewPr>
      <p:cViewPr varScale="1">
        <p:scale>
          <a:sx n="83" d="100"/>
          <a:sy n="83" d="100"/>
        </p:scale>
        <p:origin x="9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17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9882F-34C2-4088-9214-A8958BC4EB7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7D53-2FC7-48AD-8D2A-A346DA1D7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0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12FF5CD2-1F2C-4971-B40C-3113E1892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517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defTabSz="930275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defTabSz="930275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defTabSz="930275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defTabSz="930275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/>
            <a:fld id="{7B261D4B-1F98-4CF9-9405-4B74BF189F84}" type="slidenum">
              <a:rPr lang="en-US" altLang="en-US" sz="1200">
                <a:latin typeface="Times New Roman" pitchFamily="18" charset="0"/>
              </a:rPr>
              <a:pPr eaLnBrk="1" hangingPunct="1"/>
              <a:t>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0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362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51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4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483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18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300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81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7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F5CD2-1F2C-4971-B40C-3113E18929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67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298450"/>
            <a:ext cx="4641850" cy="34813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F5CD2-1F2C-4971-B40C-3113E18929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7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99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3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sldNum" idx="12"/>
          </p:nvPr>
        </p:nvSpPr>
        <p:spPr>
          <a:xfrm>
            <a:off x="3962400" y="8805863"/>
            <a:ext cx="303371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FC808-8824-4505-84FD-BC80B6F9C04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F5CD2-1F2C-4971-B40C-3113E18929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7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626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1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B39B-B92E-4119-B893-340D36839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69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57CF3-5BAF-4349-AF30-03A4662B9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98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7301-0BBA-4B90-8076-7BA1D2B54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337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0DC2-F32B-42B3-AE77-93A31AA771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354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Dark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5" y="4416425"/>
            <a:ext cx="9170988" cy="2459038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-9525" y="4416425"/>
            <a:ext cx="9170988" cy="2459038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82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1CA431-66C0-4950-B5E9-59C804F188BB}" type="slidenum"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fld id="{BD1CA431-66C0-4950-B5E9-59C804F188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330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86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1772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988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852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CA431-66C0-4950-B5E9-59C804F188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560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69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9998-CB06-4AA4-9F3C-F8DF7A929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03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1788-671A-4D20-9566-DB9E5C3828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10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DD93B-2426-41E2-B4F2-86AB1059A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45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95D4-5659-446F-9850-14F595B5D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2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7C216-8A8A-46F1-8523-62F6F6E8F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7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798B-F70C-454A-A033-87476F68D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75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742DA-B95B-4971-8839-E32996606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8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A0B5EF4-8D94-48B8-B29B-1FEA3EF18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1143000"/>
            <a:ext cx="601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8610600" y="64770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73BCEB17-29C0-42F9-A14A-ED8BB7E4F1AD}" type="slidenum">
              <a:rPr lang="en-US" altLang="en-US" sz="1200" smtClean="0">
                <a:latin typeface="Arial" pitchFamily="34" charset="0"/>
                <a:cs typeface="ヒラギノ角ゴ Pro W3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altLang="en-US" sz="1200" smtClean="0">
              <a:latin typeface="Arial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29348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19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ea typeface="ヒラギノ角ゴ Pro W3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—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/>
            </a:pPr>
            <a:fld id="{2A0B5EF4-8D94-48B8-B29B-1FEA3EF185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227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166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237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584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273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055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5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743200" y="1219200"/>
            <a:ext cx="6096000" cy="1398588"/>
          </a:xfrm>
        </p:spPr>
        <p:txBody>
          <a:bodyPr/>
          <a:lstStyle/>
          <a:p>
            <a:pPr algn="r"/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The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Role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of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Seafloor Water Temperatures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on the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Distribution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of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Fishes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and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Invertebrates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in the </a:t>
            </a:r>
            <a:r>
              <a:rPr lang="en-US" altLang="en-US" b="1" dirty="0" smtClean="0">
                <a:solidFill>
                  <a:srgbClr val="FFCC66"/>
                </a:solidFill>
                <a:latin typeface="Helvetica" pitchFamily="34" charset="0"/>
              </a:rPr>
              <a:t>Eastern </a:t>
            </a:r>
            <a:r>
              <a:rPr lang="en-US" altLang="en-US" b="1" dirty="0">
                <a:solidFill>
                  <a:srgbClr val="FFCC66"/>
                </a:solidFill>
                <a:latin typeface="Helvetica" pitchFamily="34" charset="0"/>
              </a:rPr>
              <a:t>Bering Sea</a:t>
            </a:r>
            <a:r>
              <a:rPr lang="en-US" altLang="en-US" sz="3200" b="1" dirty="0" smtClean="0">
                <a:solidFill>
                  <a:srgbClr val="FFCC66"/>
                </a:solidFill>
                <a:latin typeface="Helvetica" pitchFamily="34" charset="0"/>
              </a:rPr>
              <a:t/>
            </a:r>
            <a:br>
              <a:rPr lang="en-US" altLang="en-US" sz="3200" b="1" dirty="0" smtClean="0">
                <a:solidFill>
                  <a:srgbClr val="FFCC66"/>
                </a:solidFill>
                <a:latin typeface="Helvetica" pitchFamily="34" charset="0"/>
              </a:rPr>
            </a:br>
            <a:endParaRPr lang="en-US" altLang="en-US" sz="20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5835" y="4614863"/>
            <a:ext cx="6629400" cy="122555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1700" b="1" dirty="0" smtClean="0">
                <a:solidFill>
                  <a:srgbClr val="FFCC66"/>
                </a:solidFill>
                <a:latin typeface="Helvetica" pitchFamily="34" charset="0"/>
              </a:rPr>
              <a:t>Dr. Lyle L. Britt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b="1" dirty="0" smtClean="0">
                <a:solidFill>
                  <a:srgbClr val="FFCC66"/>
                </a:solidFill>
                <a:latin typeface="Helvetica" pitchFamily="34" charset="0"/>
              </a:rPr>
              <a:t>NOAA-Alaska Fisheries Science Center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b="1" dirty="0" smtClean="0">
                <a:solidFill>
                  <a:srgbClr val="FFCC66"/>
                </a:solidFill>
                <a:latin typeface="Helvetica" pitchFamily="34" charset="0"/>
              </a:rPr>
              <a:t>Resource Assessment &amp; Conservation Engineering Division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b="1" dirty="0" err="1" smtClean="0">
                <a:solidFill>
                  <a:srgbClr val="FFCC66"/>
                </a:solidFill>
                <a:latin typeface="Helvetica" pitchFamily="34" charset="0"/>
              </a:rPr>
              <a:t>Groundfish</a:t>
            </a:r>
            <a:r>
              <a:rPr lang="en-US" altLang="en-US" sz="1700" b="1" dirty="0" smtClean="0">
                <a:solidFill>
                  <a:srgbClr val="FFCC66"/>
                </a:solidFill>
                <a:latin typeface="Helvetica" pitchFamily="34" charset="0"/>
              </a:rPr>
              <a:t> Assessment Program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b="1" dirty="0" smtClean="0">
                <a:solidFill>
                  <a:srgbClr val="FFCC66"/>
                </a:solidFill>
                <a:latin typeface="Helvetica" pitchFamily="34" charset="0"/>
              </a:rPr>
              <a:t>Seattle, WA</a:t>
            </a:r>
          </a:p>
        </p:txBody>
      </p:sp>
      <p:sp>
        <p:nvSpPr>
          <p:cNvPr id="51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3550" y="3117850"/>
            <a:ext cx="1822450" cy="752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700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Alaska Fisheries Science Center</a:t>
            </a:r>
          </a:p>
        </p:txBody>
      </p:sp>
      <p:sp>
        <p:nvSpPr>
          <p:cNvPr id="512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4800" y="5867400"/>
            <a:ext cx="5484813" cy="5778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700" dirty="0" smtClean="0">
                <a:latin typeface="Helvetica" pitchFamily="34" charset="0"/>
                <a:cs typeface="Helvetica" pitchFamily="34" charset="0"/>
              </a:rPr>
              <a:t>October 30, 2018</a:t>
            </a:r>
          </a:p>
        </p:txBody>
      </p:sp>
      <p:pic>
        <p:nvPicPr>
          <p:cNvPr id="5126" name="Picture 6" descr="EBS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5505450"/>
            <a:ext cx="13716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-30378" y="1447800"/>
            <a:ext cx="9204756" cy="4407543"/>
            <a:chOff x="18288" y="1447800"/>
            <a:chExt cx="9204756" cy="4407543"/>
          </a:xfrm>
        </p:grpSpPr>
        <p:pic>
          <p:nvPicPr>
            <p:cNvPr id="142" name="Google Shape;14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28232" y="1447800"/>
              <a:ext cx="2752978" cy="237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288" y="3477768"/>
              <a:ext cx="2752978" cy="237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67128" y="3477768"/>
              <a:ext cx="2752978" cy="237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97680" y="3477768"/>
              <a:ext cx="2752978" cy="2377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8"/>
            <p:cNvSpPr txBox="1"/>
            <p:nvPr/>
          </p:nvSpPr>
          <p:spPr>
            <a:xfrm>
              <a:off x="8010144" y="2042160"/>
              <a:ext cx="946521" cy="4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2014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1572768" y="4087368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2015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8"/>
            <p:cNvSpPr txBox="1"/>
            <p:nvPr/>
          </p:nvSpPr>
          <p:spPr>
            <a:xfrm>
              <a:off x="3703320" y="4087368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2016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5843016" y="4087368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2017</a:t>
              </a:r>
              <a:endParaRPr sz="24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2" name="Google Shape;152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28232" y="3477768"/>
              <a:ext cx="2752978" cy="2377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18"/>
            <p:cNvSpPr txBox="1"/>
            <p:nvPr/>
          </p:nvSpPr>
          <p:spPr>
            <a:xfrm>
              <a:off x="8010144" y="4087368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2018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4" name="Google Shape;154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97680" y="1447800"/>
              <a:ext cx="2752978" cy="2377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18"/>
            <p:cNvSpPr txBox="1"/>
            <p:nvPr/>
          </p:nvSpPr>
          <p:spPr>
            <a:xfrm>
              <a:off x="5843016" y="2042160"/>
              <a:ext cx="946521" cy="4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2005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6" name="Google Shape;156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67128" y="1447800"/>
              <a:ext cx="2752977" cy="2377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8"/>
            <p:cNvSpPr txBox="1"/>
            <p:nvPr/>
          </p:nvSpPr>
          <p:spPr>
            <a:xfrm>
              <a:off x="3703320" y="2042160"/>
              <a:ext cx="946521" cy="4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2004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8" name="Google Shape;158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288" y="1447800"/>
              <a:ext cx="2752977" cy="2377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18"/>
            <p:cNvSpPr txBox="1"/>
            <p:nvPr/>
          </p:nvSpPr>
          <p:spPr>
            <a:xfrm>
              <a:off x="1572768" y="2042160"/>
              <a:ext cx="946521" cy="4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Helvetica Neue"/>
                <a:buNone/>
              </a:pPr>
              <a:r>
                <a:rPr lang="en-US" sz="24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2003</a:t>
              </a:r>
              <a:endParaRPr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60" name="Google Shape;160;p18"/>
          <p:cNvGrpSpPr/>
          <p:nvPr/>
        </p:nvGrpSpPr>
        <p:grpSpPr>
          <a:xfrm>
            <a:off x="2894506" y="6019800"/>
            <a:ext cx="3354989" cy="701922"/>
            <a:chOff x="2766114" y="6019800"/>
            <a:chExt cx="3354989" cy="701922"/>
          </a:xfrm>
        </p:grpSpPr>
        <p:sp>
          <p:nvSpPr>
            <p:cNvPr id="161" name="Google Shape;161;p18"/>
            <p:cNvSpPr txBox="1"/>
            <p:nvPr/>
          </p:nvSpPr>
          <p:spPr>
            <a:xfrm rot="-5400000">
              <a:off x="3852148" y="5314766"/>
              <a:ext cx="32092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6</a:t>
              </a: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62" name="Google Shape;162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5400000">
              <a:off x="3925465" y="4966714"/>
              <a:ext cx="387097" cy="2493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18"/>
            <p:cNvSpPr txBox="1"/>
            <p:nvPr/>
          </p:nvSpPr>
          <p:spPr>
            <a:xfrm>
              <a:off x="5410200" y="6033508"/>
              <a:ext cx="7109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°C</a:t>
              </a:r>
              <a:endParaRPr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4" name="Google Shape;164;p18"/>
          <p:cNvSpPr/>
          <p:nvPr/>
        </p:nvSpPr>
        <p:spPr>
          <a:xfrm>
            <a:off x="533400" y="152400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lang="en-US" sz="3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Bering Sea Shelf Environment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Helvetica Neue"/>
              <a:buNone/>
            </a:pPr>
            <a:r>
              <a:rPr lang="en-US" sz="2400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Ice </a:t>
            </a:r>
            <a:r>
              <a:rPr lang="en-US" sz="2400" dirty="0" smtClean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extent/seafloor </a:t>
            </a:r>
            <a:r>
              <a:rPr lang="en-US" sz="2400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temps shape fish/crab distribution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lang="en-US" sz="24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Warmer years</a:t>
            </a:r>
            <a:endParaRPr sz="2400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96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92;p14"/>
          <p:cNvSpPr txBox="1">
            <a:spLocks/>
          </p:cNvSpPr>
          <p:nvPr/>
        </p:nvSpPr>
        <p:spPr bwMode="auto">
          <a:xfrm>
            <a:off x="0" y="82296"/>
            <a:ext cx="9144000" cy="13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kern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Northern Bering Sea Seafloor Temperatures</a:t>
            </a:r>
            <a:endParaRPr lang="en-US" sz="3600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04800" y="1828800"/>
            <a:ext cx="9536554" cy="3390337"/>
            <a:chOff x="374904" y="2029542"/>
            <a:chExt cx="9009250" cy="3037195"/>
          </a:xfrm>
        </p:grpSpPr>
        <p:pic>
          <p:nvPicPr>
            <p:cNvPr id="23" name="Google Shape;100;p14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029542"/>
              <a:ext cx="3516754" cy="3037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4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7248" y="2029968"/>
              <a:ext cx="3520440" cy="3035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4904" y="2029968"/>
              <a:ext cx="3520440" cy="30358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160;p18"/>
          <p:cNvGrpSpPr/>
          <p:nvPr/>
        </p:nvGrpSpPr>
        <p:grpSpPr>
          <a:xfrm>
            <a:off x="2980135" y="5029200"/>
            <a:ext cx="3354989" cy="701922"/>
            <a:chOff x="2766114" y="6019800"/>
            <a:chExt cx="3354989" cy="701922"/>
          </a:xfrm>
        </p:grpSpPr>
        <p:sp>
          <p:nvSpPr>
            <p:cNvPr id="14" name="Google Shape;161;p18"/>
            <p:cNvSpPr txBox="1"/>
            <p:nvPr/>
          </p:nvSpPr>
          <p:spPr>
            <a:xfrm rot="-5400000">
              <a:off x="3852148" y="5314766"/>
              <a:ext cx="32092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6</a:t>
              </a: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" name="Google Shape;162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5400000">
              <a:off x="3925465" y="4966714"/>
              <a:ext cx="387097" cy="2493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3;p18"/>
            <p:cNvSpPr txBox="1"/>
            <p:nvPr/>
          </p:nvSpPr>
          <p:spPr>
            <a:xfrm>
              <a:off x="5410200" y="6033508"/>
              <a:ext cx="7109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°C</a:t>
              </a:r>
              <a:endParaRPr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7" name="Google Shape;149;p18"/>
          <p:cNvSpPr txBox="1"/>
          <p:nvPr/>
        </p:nvSpPr>
        <p:spPr>
          <a:xfrm>
            <a:off x="4973219" y="2856894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lang="en-US" sz="24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sz="24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49;p18"/>
          <p:cNvSpPr txBox="1"/>
          <p:nvPr/>
        </p:nvSpPr>
        <p:spPr>
          <a:xfrm>
            <a:off x="7873750" y="2856894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sz="24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19;p17"/>
          <p:cNvSpPr txBox="1"/>
          <p:nvPr/>
        </p:nvSpPr>
        <p:spPr>
          <a:xfrm>
            <a:off x="2074271" y="2856894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endParaRPr sz="2400" b="1" i="0" u="none" strike="noStrike" cap="none" dirty="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9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;p14"/>
          <p:cNvSpPr txBox="1">
            <a:spLocks noGrp="1"/>
          </p:cNvSpPr>
          <p:nvPr>
            <p:ph type="title"/>
          </p:nvPr>
        </p:nvSpPr>
        <p:spPr>
          <a:xfrm>
            <a:off x="-685800" y="62216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 Pool Area Coverage</a:t>
            </a:r>
            <a:b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dirty="0" smtClean="0">
                <a:solidFill>
                  <a:srgbClr val="38FE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SEBS survey area</a:t>
            </a:r>
            <a:endParaRPr sz="2800" dirty="0">
              <a:solidFill>
                <a:srgbClr val="38FE0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059"/>
            <a:ext cx="7717918" cy="37317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96200" y="2010379"/>
            <a:ext cx="1110689" cy="1074122"/>
            <a:chOff x="7086600" y="4267200"/>
            <a:chExt cx="1110689" cy="1074122"/>
          </a:xfrm>
        </p:grpSpPr>
        <p:sp>
          <p:nvSpPr>
            <p:cNvPr id="24" name="TextBox 23"/>
            <p:cNvSpPr txBox="1"/>
            <p:nvPr/>
          </p:nvSpPr>
          <p:spPr>
            <a:xfrm>
              <a:off x="7087690" y="4762460"/>
              <a:ext cx="11095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n w="381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&lt; 0° to -1°</a:t>
              </a:r>
              <a:endParaRPr lang="en-US" sz="1600" dirty="0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87690" y="4762460"/>
              <a:ext cx="110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&lt; 0° to -1°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86600" y="5002768"/>
              <a:ext cx="627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n w="38100"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sx="1000" sy="1000" algn="tl">
                      <a:schemeClr val="bg1"/>
                    </a:outerShdw>
                  </a:effectLst>
                </a:rPr>
                <a:t>&lt; -1°</a:t>
              </a:r>
              <a:endParaRPr lang="en-US" sz="1600" dirty="0"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sx="1000" sy="1000" algn="tl">
                    <a:schemeClr val="bg1"/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87690" y="5002768"/>
              <a:ext cx="627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6600FF"/>
                  </a:solidFill>
                  <a:effectLst>
                    <a:outerShdw sx="1000" sy="1000" algn="tl">
                      <a:schemeClr val="bg1"/>
                    </a:outerShdw>
                  </a:effectLst>
                </a:rPr>
                <a:t>&lt; -1°</a:t>
              </a:r>
              <a:endParaRPr lang="en-US" sz="1600" dirty="0">
                <a:solidFill>
                  <a:srgbClr val="6600FF"/>
                </a:solidFill>
                <a:effectLst>
                  <a:outerShdw sx="1000" sy="1000" algn="tl">
                    <a:schemeClr val="bg1"/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87690" y="4267200"/>
              <a:ext cx="1098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8FE02"/>
                  </a:solidFill>
                </a:rPr>
                <a:t>&lt; 2° to </a:t>
              </a:r>
              <a:r>
                <a:rPr lang="en-US" sz="1600" dirty="0">
                  <a:solidFill>
                    <a:srgbClr val="38FE02"/>
                  </a:solidFill>
                </a:rPr>
                <a:t>1°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7690" y="4514830"/>
              <a:ext cx="1040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&lt; 1° to </a:t>
              </a:r>
              <a:r>
                <a:rPr lang="en-US" sz="1600" dirty="0">
                  <a:solidFill>
                    <a:srgbClr val="FFFF00"/>
                  </a:solidFill>
                </a:rPr>
                <a:t>0</a:t>
              </a:r>
              <a:r>
                <a:rPr lang="en-US" sz="1600" dirty="0" smtClean="0">
                  <a:solidFill>
                    <a:srgbClr val="FFFF00"/>
                  </a:solidFill>
                </a:rPr>
                <a:t>°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89007" y="4304389"/>
            <a:ext cx="1982425" cy="707886"/>
            <a:chOff x="6629401" y="5543490"/>
            <a:chExt cx="1982425" cy="707886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6629401" y="5867400"/>
              <a:ext cx="771836" cy="2286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7231320" y="5543490"/>
              <a:ext cx="13805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 smtClean="0">
                  <a:solidFill>
                    <a:srgbClr val="FF2525"/>
                  </a:solidFill>
                  <a:latin typeface="Helvetica" pitchFamily="34" charset="0"/>
                </a:rPr>
                <a:t>1% of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 smtClean="0">
                  <a:solidFill>
                    <a:srgbClr val="FF2525"/>
                  </a:solidFill>
                  <a:latin typeface="Helvetica" pitchFamily="34" charset="0"/>
                </a:rPr>
                <a:t>shelf area</a:t>
              </a:r>
              <a:endParaRPr lang="en-US" altLang="en-US" sz="2000" b="1" dirty="0">
                <a:solidFill>
                  <a:srgbClr val="FF2525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9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1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47" y="3730752"/>
            <a:ext cx="2699887" cy="23317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4;p14"/>
          <p:cNvSpPr txBox="1"/>
          <p:nvPr/>
        </p:nvSpPr>
        <p:spPr>
          <a:xfrm>
            <a:off x="8007300" y="43336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2013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Google Shape;93;p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63" y="1858908"/>
            <a:ext cx="2696771" cy="23290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01;p14"/>
          <p:cNvSpPr txBox="1"/>
          <p:nvPr/>
        </p:nvSpPr>
        <p:spPr>
          <a:xfrm>
            <a:off x="8007300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2009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7" name="Google Shape;93;p14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93" y="1858909"/>
            <a:ext cx="2696770" cy="232902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1;p14"/>
          <p:cNvSpPr txBox="1"/>
          <p:nvPr/>
        </p:nvSpPr>
        <p:spPr>
          <a:xfrm>
            <a:off x="58406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9" name="Google Shape;93;p1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97" y="1858908"/>
            <a:ext cx="2696770" cy="23290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01;p14"/>
          <p:cNvSpPr txBox="1"/>
          <p:nvPr/>
        </p:nvSpPr>
        <p:spPr>
          <a:xfrm>
            <a:off x="37070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2007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31" name="Google Shape;93;p14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" y="1858909"/>
            <a:ext cx="2696769" cy="232902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01;p14"/>
          <p:cNvSpPr txBox="1"/>
          <p:nvPr/>
        </p:nvSpPr>
        <p:spPr>
          <a:xfrm>
            <a:off x="15734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2006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Google Shape;92;p14"/>
          <p:cNvSpPr txBox="1">
            <a:spLocks noGrp="1"/>
          </p:cNvSpPr>
          <p:nvPr>
            <p:ph type="title"/>
          </p:nvPr>
        </p:nvSpPr>
        <p:spPr>
          <a:xfrm>
            <a:off x="-791841" y="-762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Walleye </a:t>
            </a:r>
            <a:r>
              <a:rPr lang="en-US" sz="360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pollock</a:t>
            </a: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distribution</a:t>
            </a:r>
            <a:endParaRPr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Picture 6" descr="walleye pollock copy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38844" y="789605"/>
            <a:ext cx="2466313" cy="93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4387806" y="5264747"/>
            <a:ext cx="52931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40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100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175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&gt;300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21089" y="584647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kg/ha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2001" y="4803839"/>
            <a:ext cx="384048" cy="2493269"/>
          </a:xfrm>
          <a:prstGeom prst="rect">
            <a:avLst/>
          </a:prstGeom>
        </p:spPr>
      </p:pic>
      <p:pic>
        <p:nvPicPr>
          <p:cNvPr id="3" name="Google Shape;93;p14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" y="3730752"/>
            <a:ext cx="2696772" cy="232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1;p14"/>
          <p:cNvSpPr txBox="1"/>
          <p:nvPr/>
        </p:nvSpPr>
        <p:spPr>
          <a:xfrm>
            <a:off x="1573445" y="43336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Google Shape;94;p14"/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97" y="3730752"/>
            <a:ext cx="2696778" cy="2329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2;p14"/>
          <p:cNvSpPr txBox="1"/>
          <p:nvPr/>
        </p:nvSpPr>
        <p:spPr>
          <a:xfrm>
            <a:off x="3707045" y="43336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2011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Google Shape;95;p14"/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85" y="3730752"/>
            <a:ext cx="2696778" cy="2329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3;p14"/>
          <p:cNvSpPr txBox="1"/>
          <p:nvPr/>
        </p:nvSpPr>
        <p:spPr>
          <a:xfrm>
            <a:off x="5840645" y="43336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250" y="1095407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2400"/>
            </a:pPr>
            <a:r>
              <a:rPr lang="en-US" dirty="0">
                <a:solidFill>
                  <a:srgbClr val="00FF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Colder years</a:t>
            </a:r>
          </a:p>
        </p:txBody>
      </p:sp>
    </p:spTree>
    <p:extLst>
      <p:ext uri="{BB962C8B-B14F-4D97-AF65-F5344CB8AC3E}">
        <p14:creationId xmlns:p14="http://schemas.microsoft.com/office/powerpoint/2010/main" val="9770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1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47" y="3730752"/>
            <a:ext cx="2699886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3;p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" y="3730752"/>
            <a:ext cx="2696771" cy="232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5;p14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86" y="3730752"/>
            <a:ext cx="2696775" cy="232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4;p1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98" y="3730752"/>
            <a:ext cx="2696775" cy="23290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1;p14"/>
          <p:cNvSpPr txBox="1"/>
          <p:nvPr/>
        </p:nvSpPr>
        <p:spPr>
          <a:xfrm>
            <a:off x="1573445" y="4334256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2015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Google Shape;102;p14"/>
          <p:cNvSpPr txBox="1"/>
          <p:nvPr/>
        </p:nvSpPr>
        <p:spPr>
          <a:xfrm>
            <a:off x="3707045" y="4334256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2016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Google Shape;103;p14"/>
          <p:cNvSpPr txBox="1"/>
          <p:nvPr/>
        </p:nvSpPr>
        <p:spPr>
          <a:xfrm>
            <a:off x="5840645" y="4334256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525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2017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2525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Google Shape;104;p14"/>
          <p:cNvSpPr txBox="1"/>
          <p:nvPr/>
        </p:nvSpPr>
        <p:spPr>
          <a:xfrm>
            <a:off x="8007300" y="4334256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Google Shape;93;p14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63" y="1858908"/>
            <a:ext cx="2696770" cy="23290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01;p14"/>
          <p:cNvSpPr txBox="1"/>
          <p:nvPr/>
        </p:nvSpPr>
        <p:spPr>
          <a:xfrm>
            <a:off x="8007300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2014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7" name="Google Shape;93;p14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94" y="1858909"/>
            <a:ext cx="2696767" cy="23290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1;p14"/>
          <p:cNvSpPr txBox="1"/>
          <p:nvPr/>
        </p:nvSpPr>
        <p:spPr>
          <a:xfrm>
            <a:off x="58406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2005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9" name="Google Shape;93;p14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98" y="1858908"/>
            <a:ext cx="2696767" cy="232902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01;p14"/>
          <p:cNvSpPr txBox="1"/>
          <p:nvPr/>
        </p:nvSpPr>
        <p:spPr>
          <a:xfrm>
            <a:off x="37070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2004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31" name="Google Shape;93;p14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" y="1858909"/>
            <a:ext cx="2696766" cy="2329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01;p14"/>
          <p:cNvSpPr txBox="1"/>
          <p:nvPr/>
        </p:nvSpPr>
        <p:spPr>
          <a:xfrm>
            <a:off x="1573445" y="245030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2003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Google Shape;92;p14"/>
          <p:cNvSpPr txBox="1">
            <a:spLocks/>
          </p:cNvSpPr>
          <p:nvPr/>
        </p:nvSpPr>
        <p:spPr bwMode="auto">
          <a:xfrm>
            <a:off x="-791841" y="-76200"/>
            <a:ext cx="10515600" cy="13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kern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Walleye </a:t>
            </a:r>
            <a:r>
              <a:rPr lang="en-US" sz="3600" kern="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pollock</a:t>
            </a:r>
            <a:r>
              <a:rPr lang="en-US" sz="3600" kern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distribution</a:t>
            </a:r>
            <a:endParaRPr lang="en-US" sz="3600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6" descr="walleye pollock copy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38844" y="789605"/>
            <a:ext cx="2466313" cy="93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 rot="5400000">
            <a:off x="4387806" y="5264747"/>
            <a:ext cx="52931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40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100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175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&gt;300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21089" y="584647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kg/ha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2001" y="4803839"/>
            <a:ext cx="384048" cy="249326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62050" y="1095407"/>
            <a:ext cx="1782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2400"/>
            </a:pPr>
            <a:r>
              <a:rPr lang="en-US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lang="en-US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armer </a:t>
            </a:r>
            <a:r>
              <a:rPr lang="en-US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8035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4737" y="871557"/>
            <a:ext cx="3578870" cy="30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0" y="871558"/>
            <a:ext cx="3505806" cy="302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9269" y="3389376"/>
            <a:ext cx="3578870" cy="309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1532" y="3389377"/>
            <a:ext cx="3505807" cy="302774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0"/>
          <p:cNvSpPr txBox="1"/>
          <p:nvPr/>
        </p:nvSpPr>
        <p:spPr>
          <a:xfrm>
            <a:off x="4969360" y="420716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7786076" y="420716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8" name="Google Shape;30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6199" y="2286000"/>
            <a:ext cx="3505800" cy="302773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2081128" y="3121255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0" y="-76200"/>
            <a:ext cx="91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Walleye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pollock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distribution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1371600" y="5010263"/>
            <a:ext cx="8114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kg/ha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2" name="Google Shape;312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484676" y="4355763"/>
            <a:ext cx="384048" cy="24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4924828" y="168935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2015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7741544" y="168935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2016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5" name="Google Shape;315;p30" descr="walleye pollock copy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533400" y="1120141"/>
            <a:ext cx="2466313" cy="93725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/>
          <p:nvPr/>
        </p:nvSpPr>
        <p:spPr>
          <a:xfrm rot="5400000">
            <a:off x="1560481" y="4813449"/>
            <a:ext cx="52931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&gt;300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17" name="Google Shape;317;p30"/>
          <p:cNvCxnSpPr/>
          <p:nvPr/>
        </p:nvCxnSpPr>
        <p:spPr>
          <a:xfrm flipH="1">
            <a:off x="41148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8" name="Google Shape;318;p30"/>
          <p:cNvCxnSpPr/>
          <p:nvPr/>
        </p:nvCxnSpPr>
        <p:spPr>
          <a:xfrm flipH="1">
            <a:off x="43434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19" name="Google Shape;319;p30"/>
          <p:cNvCxnSpPr/>
          <p:nvPr/>
        </p:nvCxnSpPr>
        <p:spPr>
          <a:xfrm flipH="1">
            <a:off x="69342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0" name="Google Shape;320;p30"/>
          <p:cNvCxnSpPr/>
          <p:nvPr/>
        </p:nvCxnSpPr>
        <p:spPr>
          <a:xfrm flipH="1">
            <a:off x="71628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9587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4737" y="871557"/>
            <a:ext cx="3578870" cy="309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0" y="871558"/>
            <a:ext cx="3505807" cy="302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9269" y="3389376"/>
            <a:ext cx="3578871" cy="309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1532" y="3389377"/>
            <a:ext cx="3505807" cy="302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4969360" y="420716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7786076" y="420716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8" name="Google Shape;368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6199" y="2133600"/>
            <a:ext cx="3505800" cy="302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 txBox="1"/>
          <p:nvPr/>
        </p:nvSpPr>
        <p:spPr>
          <a:xfrm>
            <a:off x="2081128" y="2968855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-685800" y="-1524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Pacific cod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distribution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 rot="5400000">
            <a:off x="4453921" y="5426270"/>
            <a:ext cx="44435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&gt;50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5944724" y="6007999"/>
            <a:ext cx="8114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kg/ha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3" name="Google Shape;373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4335636" y="4965362"/>
            <a:ext cx="384048" cy="249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 descr="pcod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444908" y="737471"/>
            <a:ext cx="2463586" cy="1396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3"/>
          <p:cNvSpPr txBox="1"/>
          <p:nvPr/>
        </p:nvSpPr>
        <p:spPr>
          <a:xfrm>
            <a:off x="4924828" y="168935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2015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33"/>
          <p:cNvSpPr txBox="1"/>
          <p:nvPr/>
        </p:nvSpPr>
        <p:spPr>
          <a:xfrm>
            <a:off x="7741544" y="1689350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2016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7" name="Google Shape;377;p33"/>
          <p:cNvCxnSpPr/>
          <p:nvPr/>
        </p:nvCxnSpPr>
        <p:spPr>
          <a:xfrm flipH="1">
            <a:off x="41910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78" name="Google Shape;378;p33"/>
          <p:cNvCxnSpPr/>
          <p:nvPr/>
        </p:nvCxnSpPr>
        <p:spPr>
          <a:xfrm flipH="1">
            <a:off x="4419600" y="16002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79" name="Google Shape;379;p33"/>
          <p:cNvCxnSpPr/>
          <p:nvPr/>
        </p:nvCxnSpPr>
        <p:spPr>
          <a:xfrm flipH="1">
            <a:off x="6934200" y="15240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80" name="Google Shape;380;p33"/>
          <p:cNvCxnSpPr/>
          <p:nvPr/>
        </p:nvCxnSpPr>
        <p:spPr>
          <a:xfrm flipH="1">
            <a:off x="7162800" y="1600200"/>
            <a:ext cx="76200" cy="5334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4266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9269" y="2243156"/>
            <a:ext cx="3578870" cy="30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1532" y="2243157"/>
            <a:ext cx="3505806" cy="302774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4"/>
          <p:cNvSpPr txBox="1"/>
          <p:nvPr/>
        </p:nvSpPr>
        <p:spPr>
          <a:xfrm>
            <a:off x="4969360" y="30609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1" name="Google Shape;571;p44"/>
          <p:cNvSpPr txBox="1"/>
          <p:nvPr/>
        </p:nvSpPr>
        <p:spPr>
          <a:xfrm>
            <a:off x="7786076" y="30609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2" name="Google Shape;57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199" y="2206580"/>
            <a:ext cx="3505799" cy="302773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4"/>
          <p:cNvSpPr txBox="1"/>
          <p:nvPr/>
        </p:nvSpPr>
        <p:spPr>
          <a:xfrm>
            <a:off x="2081128" y="3041835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44"/>
          <p:cNvSpPr txBox="1"/>
          <p:nvPr/>
        </p:nvSpPr>
        <p:spPr>
          <a:xfrm>
            <a:off x="-6858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Northern rock sole distribution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44"/>
          <p:cNvSpPr txBox="1"/>
          <p:nvPr/>
        </p:nvSpPr>
        <p:spPr>
          <a:xfrm rot="5400000">
            <a:off x="4411441" y="4813449"/>
            <a:ext cx="52931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&gt;150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" name="Google Shape;576;p44"/>
          <p:cNvSpPr txBox="1"/>
          <p:nvPr/>
        </p:nvSpPr>
        <p:spPr>
          <a:xfrm>
            <a:off x="5944724" y="5395178"/>
            <a:ext cx="8114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kg/ha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7" name="Google Shape;577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335636" y="4352541"/>
            <a:ext cx="384048" cy="249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5583" y="1130954"/>
            <a:ext cx="1841027" cy="1063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p44"/>
          <p:cNvGrpSpPr/>
          <p:nvPr/>
        </p:nvGrpSpPr>
        <p:grpSpPr>
          <a:xfrm>
            <a:off x="3657601" y="1371600"/>
            <a:ext cx="4519303" cy="2715208"/>
            <a:chOff x="3657601" y="1371600"/>
            <a:chExt cx="4519303" cy="2715208"/>
          </a:xfrm>
        </p:grpSpPr>
        <p:sp>
          <p:nvSpPr>
            <p:cNvPr id="580" name="Google Shape;580;p44"/>
            <p:cNvSpPr/>
            <p:nvPr/>
          </p:nvSpPr>
          <p:spPr>
            <a:xfrm rot="-2508134">
              <a:off x="6477152" y="2878138"/>
              <a:ext cx="1213993" cy="921332"/>
            </a:xfrm>
            <a:prstGeom prst="ellipse">
              <a:avLst/>
            </a:prstGeom>
            <a:noFill/>
            <a:ln w="76200" cap="flat" cmpd="sng">
              <a:solidFill>
                <a:srgbClr val="00FF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81" name="Google Shape;581;p44"/>
            <p:cNvSpPr/>
            <p:nvPr/>
          </p:nvSpPr>
          <p:spPr>
            <a:xfrm rot="-2508134">
              <a:off x="3810152" y="2878138"/>
              <a:ext cx="1213993" cy="921332"/>
            </a:xfrm>
            <a:prstGeom prst="ellipse">
              <a:avLst/>
            </a:prstGeom>
            <a:noFill/>
            <a:ln w="76200" cap="flat" cmpd="sng">
              <a:solidFill>
                <a:srgbClr val="00FF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82" name="Google Shape;582;p44"/>
            <p:cNvCxnSpPr>
              <a:endCxn id="581" idx="6"/>
            </p:cNvCxnSpPr>
            <p:nvPr/>
          </p:nvCxnSpPr>
          <p:spPr>
            <a:xfrm flipH="1">
              <a:off x="4869634" y="1904904"/>
              <a:ext cx="1886400" cy="1029300"/>
            </a:xfrm>
            <a:prstGeom prst="straightConnector1">
              <a:avLst/>
            </a:prstGeom>
            <a:noFill/>
            <a:ln w="76200" cap="flat" cmpd="sng">
              <a:solidFill>
                <a:srgbClr val="00CB97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83" name="Google Shape;583;p44"/>
            <p:cNvCxnSpPr>
              <a:endCxn id="580" idx="7"/>
            </p:cNvCxnSpPr>
            <p:nvPr/>
          </p:nvCxnSpPr>
          <p:spPr>
            <a:xfrm>
              <a:off x="6756178" y="1905085"/>
              <a:ext cx="430800" cy="904800"/>
            </a:xfrm>
            <a:prstGeom prst="straightConnector1">
              <a:avLst/>
            </a:prstGeom>
            <a:noFill/>
            <a:ln w="76200" cap="flat" cmpd="sng">
              <a:solidFill>
                <a:srgbClr val="00CB97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584" name="Google Shape;584;p44"/>
            <p:cNvSpPr txBox="1"/>
            <p:nvPr/>
          </p:nvSpPr>
          <p:spPr>
            <a:xfrm>
              <a:off x="5943600" y="1371600"/>
              <a:ext cx="22333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recruitment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2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9269" y="2678270"/>
            <a:ext cx="3578869" cy="30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1532" y="2678271"/>
            <a:ext cx="3505806" cy="302774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7"/>
          <p:cNvSpPr txBox="1"/>
          <p:nvPr/>
        </p:nvSpPr>
        <p:spPr>
          <a:xfrm>
            <a:off x="4969360" y="3496063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7786076" y="3496063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7" name="Google Shape;62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199" y="2641694"/>
            <a:ext cx="3505799" cy="302773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7"/>
          <p:cNvSpPr txBox="1"/>
          <p:nvPr/>
        </p:nvSpPr>
        <p:spPr>
          <a:xfrm>
            <a:off x="2081128" y="3476949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2010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9" name="Google Shape;629;p47"/>
          <p:cNvSpPr txBox="1"/>
          <p:nvPr/>
        </p:nvSpPr>
        <p:spPr>
          <a:xfrm>
            <a:off x="-685800" y="-1524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Pacific halibut distribution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0" name="Google Shape;630;p47"/>
          <p:cNvSpPr txBox="1"/>
          <p:nvPr/>
        </p:nvSpPr>
        <p:spPr>
          <a:xfrm>
            <a:off x="5944724" y="5830292"/>
            <a:ext cx="8114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kg/ha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1" name="Google Shape;631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335636" y="4787655"/>
            <a:ext cx="384048" cy="2493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47"/>
          <p:cNvGrpSpPr/>
          <p:nvPr/>
        </p:nvGrpSpPr>
        <p:grpSpPr>
          <a:xfrm>
            <a:off x="7086600" y="3864115"/>
            <a:ext cx="1552028" cy="2460485"/>
            <a:chOff x="7172246" y="3429001"/>
            <a:chExt cx="1552028" cy="2460485"/>
          </a:xfrm>
        </p:grpSpPr>
        <p:cxnSp>
          <p:nvCxnSpPr>
            <p:cNvPr id="633" name="Google Shape;633;p47"/>
            <p:cNvCxnSpPr/>
            <p:nvPr/>
          </p:nvCxnSpPr>
          <p:spPr>
            <a:xfrm rot="10800000">
              <a:off x="7467937" y="3429001"/>
              <a:ext cx="305136" cy="1600199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634" name="Google Shape;634;p47"/>
            <p:cNvSpPr txBox="1"/>
            <p:nvPr/>
          </p:nvSpPr>
          <p:spPr>
            <a:xfrm>
              <a:off x="7172246" y="5181600"/>
              <a:ext cx="15520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Poor survey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coverage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35" name="Google Shape;635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2750" y="878401"/>
            <a:ext cx="1571250" cy="1763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9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5400000">
            <a:off x="4411436" y="4852224"/>
            <a:ext cx="52931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40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75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&gt;150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89" y="1088550"/>
            <a:ext cx="2361611" cy="1426050"/>
          </a:xfrm>
          <a:prstGeom prst="rect">
            <a:avLst/>
          </a:prstGeom>
        </p:spPr>
      </p:pic>
      <p:pic>
        <p:nvPicPr>
          <p:cNvPr id="6" name="Google Shape;96;p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69" y="2471761"/>
            <a:ext cx="3578867" cy="309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5;p14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33" y="2471761"/>
            <a:ext cx="3505802" cy="30277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3;p14"/>
          <p:cNvSpPr txBox="1"/>
          <p:nvPr/>
        </p:nvSpPr>
        <p:spPr>
          <a:xfrm>
            <a:off x="4969360" y="3294721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2017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4" name="Google Shape;104;p14"/>
          <p:cNvSpPr txBox="1"/>
          <p:nvPr/>
        </p:nvSpPr>
        <p:spPr>
          <a:xfrm>
            <a:off x="7786076" y="3294721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2018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20" name="Google Shape;93;p1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8" y="2471761"/>
            <a:ext cx="3505795" cy="30277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01;p14"/>
          <p:cNvSpPr txBox="1"/>
          <p:nvPr/>
        </p:nvSpPr>
        <p:spPr>
          <a:xfrm>
            <a:off x="2081128" y="3294721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FF"/>
                </a:solidFill>
              </a:rPr>
              <a:t>2010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38" name="Google Shape;92;p14"/>
          <p:cNvSpPr txBox="1">
            <a:spLocks/>
          </p:cNvSpPr>
          <p:nvPr/>
        </p:nvSpPr>
        <p:spPr bwMode="auto">
          <a:xfrm>
            <a:off x="-685800" y="97599"/>
            <a:ext cx="10515600" cy="13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Jellyfish distribution</a:t>
            </a:r>
            <a:endParaRPr lang="en-US" sz="3600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4724" y="539517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kg/ha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5636" y="4352541"/>
            <a:ext cx="384048" cy="24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2">
                <a:lumMod val="40000"/>
                <a:lumOff val="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337370"/>
            <a:ext cx="83048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Survey area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map, vessels,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and gear</a:t>
            </a:r>
          </a:p>
          <a:p>
            <a:pPr marR="0" lvl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Seafloor Temperatures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and extent of Cold Pool </a:t>
            </a:r>
          </a:p>
          <a:p>
            <a:pPr marL="800100" lvl="1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2003 -  2018</a:t>
            </a:r>
          </a:p>
          <a:p>
            <a:pPr marL="800100" lvl="1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Distribution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 Changes in Select Species of Fish and Invertebrates.</a:t>
            </a:r>
          </a:p>
          <a:p>
            <a:pPr lvl="1">
              <a:lnSpc>
                <a:spcPts val="3000"/>
              </a:lnSpc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Summary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09600" y="-762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Talk Outline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1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40991"/>
            <a:ext cx="3578868" cy="30908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4;p14"/>
          <p:cNvSpPr txBox="1"/>
          <p:nvPr/>
        </p:nvSpPr>
        <p:spPr>
          <a:xfrm>
            <a:off x="5182407" y="1863951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2018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20" name="Google Shape;93;p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991"/>
            <a:ext cx="3505798" cy="302773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01;p14"/>
          <p:cNvSpPr txBox="1"/>
          <p:nvPr/>
        </p:nvSpPr>
        <p:spPr>
          <a:xfrm>
            <a:off x="2157327" y="1863951"/>
            <a:ext cx="1212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FF"/>
                </a:solidFill>
              </a:rPr>
              <a:t>2010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580062" y="2073769"/>
            <a:ext cx="44435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2</a:t>
            </a:r>
            <a:r>
              <a:rPr lang="en-US" sz="1200" dirty="0" smtClean="0">
                <a:solidFill>
                  <a:schemeClr val="bg1"/>
                </a:solidFill>
              </a:rPr>
              <a:t>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&gt;40</a:t>
            </a:r>
          </a:p>
        </p:txBody>
      </p:sp>
      <p:sp>
        <p:nvSpPr>
          <p:cNvPr id="38" name="Google Shape;92;p14"/>
          <p:cNvSpPr txBox="1">
            <a:spLocks/>
          </p:cNvSpPr>
          <p:nvPr/>
        </p:nvSpPr>
        <p:spPr bwMode="auto">
          <a:xfrm>
            <a:off x="-685800" y="-76200"/>
            <a:ext cx="10515600" cy="13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Distributions of Arctic species</a:t>
            </a:r>
            <a:endParaRPr lang="en-US" sz="3600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3319" y="340989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kg/ha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7944" y="1659429"/>
            <a:ext cx="384048" cy="2493269"/>
          </a:xfrm>
          <a:prstGeom prst="rect">
            <a:avLst/>
          </a:prstGeom>
        </p:spPr>
      </p:pic>
      <p:pic>
        <p:nvPicPr>
          <p:cNvPr id="17" name="image17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23" y="1451749"/>
            <a:ext cx="2176591" cy="11805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7596624" y="4734417"/>
            <a:ext cx="44435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5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&gt;20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23379" y="3843360"/>
            <a:ext cx="3578867" cy="3090840"/>
            <a:chOff x="5499269" y="2240280"/>
            <a:chExt cx="3578867" cy="3090840"/>
          </a:xfrm>
        </p:grpSpPr>
        <p:pic>
          <p:nvPicPr>
            <p:cNvPr id="21" name="Google Shape;96;p14"/>
            <p:cNvPicPr preferRelativeResize="0"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269" y="2240280"/>
              <a:ext cx="3578867" cy="3090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04;p14"/>
            <p:cNvSpPr txBox="1"/>
            <p:nvPr/>
          </p:nvSpPr>
          <p:spPr>
            <a:xfrm>
              <a:off x="7786076" y="306324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smtClean="0">
                  <a:solidFill>
                    <a:srgbClr val="FF0000"/>
                  </a:solidFill>
                </a:rPr>
                <a:t>2018</a:t>
              </a:r>
              <a:endParaRPr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89" y="3843360"/>
            <a:ext cx="3505796" cy="3027733"/>
            <a:chOff x="-76198" y="2240280"/>
            <a:chExt cx="3505796" cy="3027733"/>
          </a:xfrm>
        </p:grpSpPr>
        <p:pic>
          <p:nvPicPr>
            <p:cNvPr id="24" name="Google Shape;93;p14"/>
            <p:cNvPicPr preferRelativeResize="0"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198" y="2240280"/>
              <a:ext cx="3505796" cy="3027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1;p14"/>
            <p:cNvSpPr txBox="1"/>
            <p:nvPr/>
          </p:nvSpPr>
          <p:spPr>
            <a:xfrm>
              <a:off x="2081128" y="306324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FF"/>
                  </a:solidFill>
                </a:rPr>
                <a:t>2010</a:t>
              </a:r>
              <a:endParaRPr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413079" y="607689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kg/ha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3624" y="4277214"/>
            <a:ext cx="384048" cy="2493269"/>
          </a:xfrm>
          <a:prstGeom prst="rect">
            <a:avLst/>
          </a:prstGeom>
        </p:spPr>
      </p:pic>
      <p:pic>
        <p:nvPicPr>
          <p:cNvPr id="28" name="image27.png"/>
          <p:cNvPicPr/>
          <p:nvPr/>
        </p:nvPicPr>
        <p:blipFill>
          <a:blip r:embed="rId9" cstate="print"/>
          <a:stretch>
            <a:fillRect/>
          </a:stretch>
        </p:blipFill>
        <p:spPr>
          <a:xfrm flipH="1">
            <a:off x="6604435" y="4510055"/>
            <a:ext cx="2054956" cy="852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6081" y="4343400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7 fish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0236" y="1076889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Snow crab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2006" y="401949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Arctic cod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5440" y="5188725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0 fish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00800" y="1799559"/>
            <a:ext cx="2923675" cy="3229641"/>
            <a:chOff x="6400800" y="478297"/>
            <a:chExt cx="2923675" cy="32296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78297"/>
              <a:ext cx="2923675" cy="32296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91400" y="914400"/>
              <a:ext cx="731290" cy="92333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3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n w="28575">
                    <a:solidFill>
                      <a:srgbClr val="FF000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?!</a:t>
              </a:r>
              <a:endParaRPr lang="en-US" sz="5400" b="1" dirty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097" y="349270"/>
            <a:ext cx="757959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General summary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NBS surveys 2010 &amp; 2017-18 offer cold/warm snapshots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Sub-Arctic species expanding, dispersing and recruiting (spawning?)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Arctic </a:t>
            </a:r>
            <a:r>
              <a:rPr lang="en-US" dirty="0">
                <a:solidFill>
                  <a:schemeClr val="bg1"/>
                </a:solidFill>
              </a:rPr>
              <a:t>species </a:t>
            </a:r>
            <a:r>
              <a:rPr lang="en-US" dirty="0" smtClean="0">
                <a:solidFill>
                  <a:schemeClr val="bg1"/>
                </a:solidFill>
              </a:rPr>
              <a:t>retracting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Next planned standard NBS survey in 2019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Long-term biennial monitoring of NBS </a:t>
            </a:r>
            <a:r>
              <a:rPr lang="en-US" dirty="0" smtClean="0">
                <a:solidFill>
                  <a:schemeClr val="bg1"/>
                </a:solidFill>
              </a:rPr>
              <a:t>necessary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Unknowns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Anomaly or in transition to “new normal”?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Will 2019 be warm or cold year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Extent of winter sea ice, migration, mortality,             survival in NBS or under </a:t>
            </a:r>
            <a:r>
              <a:rPr lang="en-US" dirty="0">
                <a:solidFill>
                  <a:schemeClr val="bg1"/>
                </a:solidFill>
              </a:rPr>
              <a:t>ice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Population stock structure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Continued NBS survey funding beyond 2019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Impact </a:t>
            </a:r>
            <a:r>
              <a:rPr lang="en-US" dirty="0">
                <a:solidFill>
                  <a:schemeClr val="bg1"/>
                </a:solidFill>
              </a:rPr>
              <a:t>of large influx of pelagic consumers into the NBS ecosystem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Spatial availability to </a:t>
            </a:r>
            <a:r>
              <a:rPr lang="en-US" dirty="0" smtClean="0">
                <a:solidFill>
                  <a:schemeClr val="bg1"/>
                </a:solidFill>
              </a:rPr>
              <a:t>surveys?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Questions?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33400"/>
            <a:ext cx="9144000" cy="6324600"/>
            <a:chOff x="0" y="914400"/>
            <a:chExt cx="7924800" cy="59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3886200"/>
              <a:ext cx="3962400" cy="2971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86200"/>
              <a:ext cx="3962400" cy="2971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914400"/>
              <a:ext cx="3962400" cy="2971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39624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9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F7F7F"/>
            </a:gs>
            <a:gs pos="55000">
              <a:srgbClr val="D8D8D8"/>
            </a:gs>
            <a:gs pos="100000">
              <a:srgbClr val="7F7F7F"/>
            </a:gs>
          </a:gsLst>
          <a:lin ang="162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685801"/>
            <a:ext cx="794084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/>
          <p:nvPr/>
        </p:nvSpPr>
        <p:spPr>
          <a:xfrm>
            <a:off x="304800" y="228600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Standard Eastern Bering Sea Shelf Surveys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 nm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grid pattern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90" name="Google Shape;190;p21"/>
          <p:cNvGrpSpPr/>
          <p:nvPr/>
        </p:nvGrpSpPr>
        <p:grpSpPr>
          <a:xfrm>
            <a:off x="2286001" y="1801883"/>
            <a:ext cx="5237164" cy="2465316"/>
            <a:chOff x="2286001" y="1801883"/>
            <a:chExt cx="5237164" cy="2465316"/>
          </a:xfrm>
        </p:grpSpPr>
        <p:sp>
          <p:nvSpPr>
            <p:cNvPr id="191" name="Google Shape;191;p21"/>
            <p:cNvSpPr/>
            <p:nvPr/>
          </p:nvSpPr>
          <p:spPr>
            <a:xfrm rot="1853103">
              <a:off x="2322172" y="2532554"/>
              <a:ext cx="3124200" cy="1003975"/>
            </a:xfrm>
            <a:prstGeom prst="ellipse">
              <a:avLst/>
            </a:prstGeom>
            <a:noFill/>
            <a:ln w="76200" cap="flat" cmpd="sng">
              <a:solidFill>
                <a:srgbClr val="1107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92" name="Google Shape;192;p21"/>
            <p:cNvCxnSpPr>
              <a:stCxn id="191" idx="7"/>
            </p:cNvCxnSpPr>
            <p:nvPr/>
          </p:nvCxnSpPr>
          <p:spPr>
            <a:xfrm rot="10800000" flipH="1">
              <a:off x="5014421" y="2681912"/>
              <a:ext cx="1128000" cy="615000"/>
            </a:xfrm>
            <a:prstGeom prst="straightConnector1">
              <a:avLst/>
            </a:prstGeom>
            <a:noFill/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93" name="Google Shape;193;p21"/>
            <p:cNvSpPr txBox="1"/>
            <p:nvPr/>
          </p:nvSpPr>
          <p:spPr>
            <a:xfrm>
              <a:off x="6171513" y="2133600"/>
              <a:ext cx="1351652" cy="101566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1107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Historical</a:t>
              </a:r>
              <a:b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survey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boundary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6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55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40839" cy="6857998"/>
          </a:xfrm>
          <a:prstGeom prst="rect">
            <a:avLst/>
          </a:prstGeom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6096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Helvetica" pitchFamily="34" charset="0"/>
              </a:rPr>
              <a:t>“Rapid response” 2018 NBS survey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Helvetica" pitchFamily="34" charset="0"/>
              </a:rPr>
              <a:t>“Special” </a:t>
            </a:r>
            <a:r>
              <a:rPr lang="en-US" altLang="en-US" sz="2400" dirty="0" smtClean="0">
                <a:solidFill>
                  <a:srgbClr val="0000FF"/>
                </a:solidFill>
                <a:latin typeface="Helvetica" pitchFamily="34" charset="0"/>
              </a:rPr>
              <a:t>30 nm</a:t>
            </a:r>
            <a:r>
              <a:rPr lang="en-US" altLang="en-US" sz="2400" baseline="30000" dirty="0" smtClean="0">
                <a:solidFill>
                  <a:srgbClr val="0000FF"/>
                </a:solidFill>
                <a:latin typeface="Helvetica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Helvetica" pitchFamily="34" charset="0"/>
              </a:rPr>
              <a:t> </a:t>
            </a:r>
            <a:r>
              <a:rPr lang="en-US" altLang="en-US" sz="2400" dirty="0" smtClean="0">
                <a:latin typeface="Helvetica" pitchFamily="34" charset="0"/>
              </a:rPr>
              <a:t>grid pattern</a:t>
            </a:r>
            <a:r>
              <a:rPr lang="en-US" altLang="en-US" sz="3600" dirty="0">
                <a:latin typeface="Helvetica" pitchFamily="34" charset="0"/>
              </a:rPr>
              <a:t/>
            </a:r>
            <a:br>
              <a:rPr lang="en-US" altLang="en-US" sz="3600" dirty="0">
                <a:latin typeface="Helvetica" pitchFamily="34" charset="0"/>
              </a:rPr>
            </a:b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308939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49 stations 2018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0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F7F7F"/>
            </a:gs>
            <a:gs pos="55000">
              <a:srgbClr val="D8D8D8"/>
            </a:gs>
            <a:gs pos="100000">
              <a:srgbClr val="7F7F7F"/>
            </a:gs>
          </a:gsLst>
          <a:lin ang="16200000" scaled="0"/>
        </a:gra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109" y="1219621"/>
            <a:ext cx="6397783" cy="5485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19"/>
          <p:cNvGrpSpPr/>
          <p:nvPr/>
        </p:nvGrpSpPr>
        <p:grpSpPr>
          <a:xfrm>
            <a:off x="3581400" y="3352800"/>
            <a:ext cx="1509435" cy="876342"/>
            <a:chOff x="3581400" y="3276600"/>
            <a:chExt cx="1509435" cy="876342"/>
          </a:xfrm>
        </p:grpSpPr>
        <p:sp>
          <p:nvSpPr>
            <p:cNvPr id="172" name="Google Shape;172;p19"/>
            <p:cNvSpPr txBox="1"/>
            <p:nvPr/>
          </p:nvSpPr>
          <p:spPr>
            <a:xfrm>
              <a:off x="3581400" y="3814388"/>
              <a:ext cx="7088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200m</a:t>
              </a:r>
              <a:endParaRPr sz="16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p19"/>
            <p:cNvSpPr txBox="1"/>
            <p:nvPr/>
          </p:nvSpPr>
          <p:spPr>
            <a:xfrm>
              <a:off x="4026773" y="3545494"/>
              <a:ext cx="7088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100m</a:t>
              </a:r>
              <a:endParaRPr sz="16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p19"/>
            <p:cNvSpPr txBox="1"/>
            <p:nvPr/>
          </p:nvSpPr>
          <p:spPr>
            <a:xfrm>
              <a:off x="4495800" y="3276600"/>
              <a:ext cx="5950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50m</a:t>
              </a:r>
              <a:endParaRPr sz="16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75" name="Google Shape;175;p19"/>
          <p:cNvSpPr/>
          <p:nvPr/>
        </p:nvSpPr>
        <p:spPr>
          <a:xfrm>
            <a:off x="533400" y="76200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Bering Sea Shelf Environment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elvetica Neue"/>
              <a:buNone/>
            </a:pPr>
            <a:r>
              <a:rPr lang="en-US"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Bottom depth &lt; 200m</a:t>
            </a:r>
            <a:endParaRPr sz="240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3109" y="1219621"/>
            <a:ext cx="6397782" cy="5485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F7F7F"/>
            </a:gs>
            <a:gs pos="55000">
              <a:srgbClr val="D8D8D8"/>
            </a:gs>
            <a:gs pos="100000">
              <a:srgbClr val="7F7F7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18567" r="11103" b="784"/>
          <a:stretch/>
        </p:blipFill>
        <p:spPr bwMode="auto">
          <a:xfrm>
            <a:off x="4800600" y="1986868"/>
            <a:ext cx="3706893" cy="277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04820" y="4876800"/>
            <a:ext cx="1766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F</a:t>
            </a: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V</a:t>
            </a:r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cs typeface="Helvetica" panose="020B0604020202020204" pitchFamily="34" charset="0"/>
              </a:rPr>
              <a:t>Vesteraalen</a:t>
            </a:r>
            <a:endParaRPr lang="en-US" sz="1800" i="1" dirty="0" smtClean="0">
              <a:solidFill>
                <a:schemeClr val="bg1"/>
              </a:solidFill>
              <a:cs typeface="Helvetica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2014 -present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5</a:t>
            </a:r>
            <a:r>
              <a:rPr lang="en-US" sz="1800" baseline="30000" dirty="0" smtClean="0">
                <a:solidFill>
                  <a:schemeClr val="bg1"/>
                </a:solidFill>
                <a:cs typeface="Helvetica" panose="020B0604020202020204" pitchFamily="34" charset="0"/>
              </a:rPr>
              <a:t>th</a:t>
            </a:r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 year</a:t>
            </a:r>
            <a:endParaRPr lang="en-US" sz="18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986868"/>
            <a:ext cx="3693653" cy="277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75510" y="4876800"/>
            <a:ext cx="1954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F</a:t>
            </a: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V</a:t>
            </a:r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  <a:cs typeface="Helvetica" panose="020B0604020202020204" pitchFamily="34" charset="0"/>
              </a:rPr>
              <a:t>Alaska Knight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2010 -present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9</a:t>
            </a:r>
            <a:r>
              <a:rPr lang="en-US" sz="1800" baseline="30000" dirty="0" smtClean="0">
                <a:solidFill>
                  <a:schemeClr val="bg1"/>
                </a:solidFill>
                <a:cs typeface="Helvetica" panose="020B0604020202020204" pitchFamily="34" charset="0"/>
              </a:rPr>
              <a:t>h</a:t>
            </a:r>
            <a:r>
              <a:rPr lang="en-US" sz="1800" dirty="0" smtClean="0">
                <a:solidFill>
                  <a:schemeClr val="bg1"/>
                </a:solidFill>
                <a:cs typeface="Helvetica" panose="020B0604020202020204" pitchFamily="34" charset="0"/>
              </a:rPr>
              <a:t> year</a:t>
            </a:r>
            <a:endParaRPr lang="en-US" sz="18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1124853"/>
            <a:ext cx="2819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 smtClean="0">
                <a:solidFill>
                  <a:srgbClr val="00FF00"/>
                </a:solidFill>
                <a:cs typeface="Helvetica" panose="020B0604020202020204" pitchFamily="34" charset="0"/>
              </a:rPr>
              <a:t>SEBS</a:t>
            </a:r>
            <a:r>
              <a:rPr lang="en-US" altLang="en-US" sz="2400" dirty="0" smtClean="0">
                <a:solidFill>
                  <a:schemeClr val="bg1"/>
                </a:solidFill>
                <a:cs typeface="Helvetica" panose="020B0604020202020204" pitchFamily="34" charset="0"/>
              </a:rPr>
              <a:t> &amp; </a:t>
            </a:r>
            <a:r>
              <a:rPr lang="en-US" altLang="en-US" sz="2400" dirty="0" smtClean="0">
                <a:solidFill>
                  <a:srgbClr val="FFFF00"/>
                </a:solidFill>
                <a:cs typeface="Helvetica" panose="020B0604020202020204" pitchFamily="34" charset="0"/>
              </a:rPr>
              <a:t>NBS</a:t>
            </a: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  <a:cs typeface="Helvetica" panose="020B0604020202020204" pitchFamily="34" charset="0"/>
              </a:rPr>
              <a:t>May 31 – August 7 </a:t>
            </a:r>
            <a:endParaRPr lang="en-US" altLang="en-US" sz="24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096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Helvetica" pitchFamily="34" charset="0"/>
              </a:rPr>
              <a:t>2018 Survey Charter Vessels</a:t>
            </a:r>
            <a:r>
              <a:rPr lang="en-US" altLang="en-US" sz="3600" dirty="0">
                <a:solidFill>
                  <a:schemeClr val="bg1"/>
                </a:solidFill>
                <a:latin typeface="Helvetica" pitchFamily="34" charset="0"/>
              </a:rPr>
              <a:t/>
            </a:r>
            <a:br>
              <a:rPr lang="en-US" altLang="en-US" sz="3600" dirty="0">
                <a:solidFill>
                  <a:schemeClr val="bg1"/>
                </a:solidFill>
                <a:latin typeface="Helvetica" pitchFamily="34" charset="0"/>
              </a:rPr>
            </a:br>
            <a:endParaRPr lang="en-US" altLang="en-US" sz="36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9898" y="1078242"/>
            <a:ext cx="2905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 smtClean="0">
                <a:solidFill>
                  <a:srgbClr val="00FF00"/>
                </a:solidFill>
                <a:cs typeface="Helvetica" panose="020B0604020202020204" pitchFamily="34" charset="0"/>
              </a:rPr>
              <a:t>SEBS</a:t>
            </a:r>
            <a:r>
              <a:rPr lang="en-US" altLang="en-US" sz="2400" dirty="0" smtClean="0">
                <a:solidFill>
                  <a:schemeClr val="bg1"/>
                </a:solidFill>
                <a:cs typeface="Helvetica" panose="020B0604020202020204" pitchFamily="34" charset="0"/>
              </a:rPr>
              <a:t> &amp; </a:t>
            </a:r>
            <a:r>
              <a:rPr lang="en-US" altLang="en-US" sz="2400" dirty="0" smtClean="0">
                <a:solidFill>
                  <a:srgbClr val="FFFF00"/>
                </a:solidFill>
                <a:cs typeface="Helvetica" panose="020B0604020202020204" pitchFamily="34" charset="0"/>
              </a:rPr>
              <a:t>NBS</a:t>
            </a:r>
            <a:endParaRPr lang="en-US" altLang="en-US" baseline="50000" dirty="0" smtClean="0">
              <a:solidFill>
                <a:srgbClr val="FFFF00"/>
              </a:solidFill>
              <a:cs typeface="Helvetica" panose="020B0604020202020204" pitchFamily="34" charset="0"/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  <a:cs typeface="Helvetica" panose="020B0604020202020204" pitchFamily="34" charset="0"/>
              </a:rPr>
              <a:t>May 31 – August 20</a:t>
            </a:r>
            <a:endParaRPr lang="en-US" altLang="en-US" sz="2400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2">
                <a:lumMod val="40000"/>
                <a:lumOff val="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33400" y="2286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Survey gear &amp; methods</a:t>
            </a:r>
            <a:b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83-112 research trawl</a:t>
            </a:r>
            <a:b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itchFamily="34" charset="0"/>
              </a:rPr>
              <a:t>Same gear and methods since 1982!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59354"/>
            <a:ext cx="9144000" cy="2682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5492" y="3108163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cs typeface="Arial" pitchFamily="34" charset="0"/>
              </a:rPr>
              <a:t>~50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  <a:cs typeface="Arial" pitchFamily="34" charset="0"/>
              </a:rPr>
              <a:t>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773755"/>
            <a:ext cx="1600200" cy="914400"/>
          </a:xfrm>
          <a:prstGeom prst="straightConnector1">
            <a:avLst/>
          </a:prstGeom>
          <a:ln w="127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4" y="1371600"/>
            <a:ext cx="7485174" cy="3200400"/>
          </a:xfrm>
          <a:prstGeom prst="rect">
            <a:avLst/>
          </a:prstGeom>
        </p:spPr>
      </p:pic>
      <p:sp>
        <p:nvSpPr>
          <p:cNvPr id="6" name="Google Shape;92;p14"/>
          <p:cNvSpPr txBox="1">
            <a:spLocks noGrp="1"/>
          </p:cNvSpPr>
          <p:nvPr>
            <p:ph type="title"/>
          </p:nvPr>
        </p:nvSpPr>
        <p:spPr>
          <a:xfrm>
            <a:off x="-685800" y="62216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Mean Seafloor </a:t>
            </a:r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ottom </a:t>
            </a:r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emperature</a:t>
            </a:r>
            <a:b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dirty="0" smtClean="0">
                <a:solidFill>
                  <a:srgbClr val="38FE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SEBS survey area</a:t>
            </a:r>
            <a:endParaRPr sz="2800" dirty="0">
              <a:solidFill>
                <a:srgbClr val="38FE0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302674" y="2227201"/>
            <a:ext cx="1749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00"/>
                </a:solidFill>
                <a:latin typeface="Helvetica" pitchFamily="34" charset="0"/>
              </a:rPr>
              <a:t>Long-term mean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00"/>
                </a:solidFill>
                <a:latin typeface="Helvetica" pitchFamily="34" charset="0"/>
              </a:rPr>
              <a:t>6.6°C</a:t>
            </a:r>
            <a:endParaRPr lang="en-US" altLang="en-US" sz="1600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302674" y="3343772"/>
            <a:ext cx="1749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  <a:latin typeface="Helvetica" pitchFamily="34" charset="0"/>
              </a:rPr>
              <a:t>Long-term </a:t>
            </a:r>
            <a:r>
              <a:rPr lang="en-US" altLang="en-US" sz="1600" dirty="0" smtClean="0">
                <a:solidFill>
                  <a:srgbClr val="FFFF00"/>
                </a:solidFill>
                <a:latin typeface="Helvetica" pitchFamily="34" charset="0"/>
              </a:rPr>
              <a:t>mean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00"/>
                </a:solidFill>
                <a:latin typeface="Helvetica" pitchFamily="34" charset="0"/>
              </a:rPr>
              <a:t>2.5°C</a:t>
            </a:r>
            <a:endParaRPr lang="en-US" altLang="en-US" sz="1600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26973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2525"/>
                </a:solidFill>
              </a:rPr>
              <a:t>4.3°C</a:t>
            </a:r>
            <a:endParaRPr lang="en-US" sz="1800" dirty="0">
              <a:solidFill>
                <a:srgbClr val="FF252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3928547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FFFF"/>
                </a:solidFill>
              </a:rPr>
              <a:t>0.8°C</a:t>
            </a:r>
            <a:endParaRPr lang="en-US" sz="16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7"/>
          <p:cNvGrpSpPr/>
          <p:nvPr/>
        </p:nvGrpSpPr>
        <p:grpSpPr>
          <a:xfrm>
            <a:off x="-31455" y="1462667"/>
            <a:ext cx="9206910" cy="4404733"/>
            <a:chOff x="13290" y="1462667"/>
            <a:chExt cx="9206910" cy="4404733"/>
          </a:xfrm>
        </p:grpSpPr>
        <p:pic>
          <p:nvPicPr>
            <p:cNvPr id="115" name="Google Shape;115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291" y="3489959"/>
              <a:ext cx="2752825" cy="2377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63897" y="3489959"/>
              <a:ext cx="2752824" cy="2377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00285" y="3489959"/>
              <a:ext cx="2752824" cy="2377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28232" y="3489960"/>
              <a:ext cx="2752825" cy="237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7"/>
            <p:cNvSpPr txBox="1"/>
            <p:nvPr/>
          </p:nvSpPr>
          <p:spPr>
            <a:xfrm>
              <a:off x="1573445" y="40995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 dirty="0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2010</a:t>
              </a:r>
              <a:endParaRPr sz="2400" b="1" i="0" u="none" strike="noStrike" cap="none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7"/>
            <p:cNvSpPr txBox="1"/>
            <p:nvPr/>
          </p:nvSpPr>
          <p:spPr>
            <a:xfrm>
              <a:off x="3707045" y="40995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2011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5840645" y="40995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2012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7"/>
            <p:cNvSpPr txBox="1"/>
            <p:nvPr/>
          </p:nvSpPr>
          <p:spPr>
            <a:xfrm>
              <a:off x="8007300" y="40995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2013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3" name="Google Shape;123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26763" y="1462668"/>
              <a:ext cx="2752826" cy="237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7"/>
            <p:cNvSpPr txBox="1"/>
            <p:nvPr/>
          </p:nvSpPr>
          <p:spPr>
            <a:xfrm>
              <a:off x="8007300" y="20540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2009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5" name="Google Shape;125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00293" y="1462668"/>
              <a:ext cx="2752824" cy="237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7"/>
            <p:cNvSpPr txBox="1"/>
            <p:nvPr/>
          </p:nvSpPr>
          <p:spPr>
            <a:xfrm>
              <a:off x="5840645" y="20540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2008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7" name="Google Shape;12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63897" y="1462667"/>
              <a:ext cx="2752825" cy="237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7"/>
            <p:cNvSpPr txBox="1"/>
            <p:nvPr/>
          </p:nvSpPr>
          <p:spPr>
            <a:xfrm>
              <a:off x="3707045" y="20540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2007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9" name="Google Shape;129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290" y="1462667"/>
              <a:ext cx="2752824" cy="237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7"/>
            <p:cNvSpPr txBox="1"/>
            <p:nvPr/>
          </p:nvSpPr>
          <p:spPr>
            <a:xfrm>
              <a:off x="1573445" y="2054060"/>
              <a:ext cx="12129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Helvetica Neue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2006</a:t>
              </a:r>
              <a:endParaRPr sz="2400" b="1" i="0" u="none" strike="noStrike" cap="none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1" name="Google Shape;131;p17"/>
          <p:cNvSpPr txBox="1"/>
          <p:nvPr/>
        </p:nvSpPr>
        <p:spPr>
          <a:xfrm>
            <a:off x="1344957" y="812400"/>
            <a:ext cx="7224048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00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32" name="Google Shape;132;p17"/>
          <p:cNvGrpSpPr/>
          <p:nvPr/>
        </p:nvGrpSpPr>
        <p:grpSpPr>
          <a:xfrm>
            <a:off x="2894506" y="5791200"/>
            <a:ext cx="3354989" cy="701922"/>
            <a:chOff x="2766114" y="6019800"/>
            <a:chExt cx="3354989" cy="701922"/>
          </a:xfrm>
        </p:grpSpPr>
        <p:sp>
          <p:nvSpPr>
            <p:cNvPr id="133" name="Google Shape;133;p17"/>
            <p:cNvSpPr txBox="1"/>
            <p:nvPr/>
          </p:nvSpPr>
          <p:spPr>
            <a:xfrm rot="-5400000">
              <a:off x="3852148" y="5314766"/>
              <a:ext cx="32092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2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6</a:t>
              </a:r>
              <a:endPara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34" name="Google Shape;134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5400000">
              <a:off x="3925465" y="4966714"/>
              <a:ext cx="387097" cy="2493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17"/>
            <p:cNvSpPr txBox="1"/>
            <p:nvPr/>
          </p:nvSpPr>
          <p:spPr>
            <a:xfrm>
              <a:off x="5410200" y="6033508"/>
              <a:ext cx="7109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°C</a:t>
              </a:r>
              <a:endParaRPr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6" name="Google Shape;136;p17"/>
          <p:cNvSpPr/>
          <p:nvPr/>
        </p:nvSpPr>
        <p:spPr>
          <a:xfrm>
            <a:off x="533400" y="152400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lang="en-US" sz="3200" b="0" u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Bering Sea Shelf Environment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Helvetica Neue"/>
              <a:buNone/>
            </a:pPr>
            <a:r>
              <a:rPr lang="en-US" sz="2400" b="0" u="none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Ice </a:t>
            </a:r>
            <a:r>
              <a:rPr lang="en-US" sz="2400" b="0" u="none" dirty="0" smtClean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extent/seafloor </a:t>
            </a:r>
            <a:r>
              <a:rPr lang="en-US" sz="2400" b="0" u="none" dirty="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temps shape fish/crab distribution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2400"/>
              <a:buFont typeface="Helvetica Neue"/>
              <a:buNone/>
            </a:pPr>
            <a:r>
              <a:rPr lang="en-US" sz="2400" b="0" u="none" dirty="0">
                <a:solidFill>
                  <a:srgbClr val="00FF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Colder years</a:t>
            </a:r>
            <a:endParaRPr sz="2400" b="0" u="none" dirty="0">
              <a:solidFill>
                <a:srgbClr val="00FF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165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pt3EEC.tmp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110043</TotalTime>
  <Words>545</Words>
  <Application>Microsoft Office PowerPoint</Application>
  <PresentationFormat>On-screen Show (4:3)</PresentationFormat>
  <Paragraphs>370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Arial Black</vt:lpstr>
      <vt:lpstr>Calibri</vt:lpstr>
      <vt:lpstr>Helvetica</vt:lpstr>
      <vt:lpstr>Helvetica Neue</vt:lpstr>
      <vt:lpstr>Times New Roman</vt:lpstr>
      <vt:lpstr>ヒラギノ角ゴ Pro W3</vt:lpstr>
      <vt:lpstr>Default Design</vt:lpstr>
      <vt:lpstr>Blank Presentation</vt:lpstr>
      <vt:lpstr>ppt3EEC.tmp</vt:lpstr>
      <vt:lpstr>2_Default Design</vt:lpstr>
      <vt:lpstr>3_Default Design</vt:lpstr>
      <vt:lpstr>4_Default Design</vt:lpstr>
      <vt:lpstr>5_Default Design</vt:lpstr>
      <vt:lpstr>6_Default Design</vt:lpstr>
      <vt:lpstr>The Role of Seafloor Water Temperatures on the Distribution of Fishes and Invertebrates in the Eastern Bering Sea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 Seafloor Bottom Temperature Standard SEBS survey area</vt:lpstr>
      <vt:lpstr>PowerPoint Presentation</vt:lpstr>
      <vt:lpstr>PowerPoint Presentation</vt:lpstr>
      <vt:lpstr>PowerPoint Presentation</vt:lpstr>
      <vt:lpstr>Cold Pool Area Coverage Standard SEBS survey area</vt:lpstr>
      <vt:lpstr>Walleye pollock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lauthb</dc:creator>
  <cp:lastModifiedBy>Mitchell, Erica N</cp:lastModifiedBy>
  <cp:revision>4173</cp:revision>
  <dcterms:created xsi:type="dcterms:W3CDTF">2007-09-17T18:47:42Z</dcterms:created>
  <dcterms:modified xsi:type="dcterms:W3CDTF">2018-10-29T20:03:25Z</dcterms:modified>
</cp:coreProperties>
</file>